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0F4866-9A4E-4AB4-AF97-80604E43E7F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273918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F4866-9A4E-4AB4-AF97-80604E43E7F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39115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F4866-9A4E-4AB4-AF97-80604E43E7F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4218992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F4866-9A4E-4AB4-AF97-80604E43E7F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511568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F4866-9A4E-4AB4-AF97-80604E43E7F4}"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3913112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0F4866-9A4E-4AB4-AF97-80604E43E7F4}"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3750055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0F4866-9A4E-4AB4-AF97-80604E43E7F4}"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2590807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0F4866-9A4E-4AB4-AF97-80604E43E7F4}"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1965436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F4866-9A4E-4AB4-AF97-80604E43E7F4}"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47857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F4866-9A4E-4AB4-AF97-80604E43E7F4}"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383217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F4866-9A4E-4AB4-AF97-80604E43E7F4}"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382E-B3DD-4F46-871A-E11FF736C251}" type="slidenum">
              <a:rPr lang="en-US" smtClean="0"/>
              <a:t>‹#›</a:t>
            </a:fld>
            <a:endParaRPr lang="en-US"/>
          </a:p>
        </p:txBody>
      </p:sp>
    </p:spTree>
    <p:extLst>
      <p:ext uri="{BB962C8B-B14F-4D97-AF65-F5344CB8AC3E}">
        <p14:creationId xmlns:p14="http://schemas.microsoft.com/office/powerpoint/2010/main" val="1345345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F4866-9A4E-4AB4-AF97-80604E43E7F4}"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D382E-B3DD-4F46-871A-E11FF736C251}" type="slidenum">
              <a:rPr lang="en-US" smtClean="0"/>
              <a:t>‹#›</a:t>
            </a:fld>
            <a:endParaRPr lang="en-US"/>
          </a:p>
        </p:txBody>
      </p:sp>
    </p:spTree>
    <p:extLst>
      <p:ext uri="{BB962C8B-B14F-4D97-AF65-F5344CB8AC3E}">
        <p14:creationId xmlns:p14="http://schemas.microsoft.com/office/powerpoint/2010/main" val="3656746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Fucos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N-acetylgalactosamin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atin typeface="Cambria" panose="02040503050406030204" pitchFamily="18" charset="0"/>
              </a:rPr>
              <a:t/>
            </a:r>
            <a:br>
              <a:rPr lang="en-US" b="1" dirty="0" smtClean="0">
                <a:latin typeface="Cambria" panose="02040503050406030204" pitchFamily="18" charset="0"/>
              </a:rPr>
            </a:br>
            <a:r>
              <a:rPr lang="en-US" b="1" dirty="0">
                <a:latin typeface="Cambria" panose="02040503050406030204" pitchFamily="18" charset="0"/>
              </a:rPr>
              <a:t/>
            </a:r>
            <a:br>
              <a:rPr lang="en-US" b="1" dirty="0">
                <a:latin typeface="Cambria" panose="02040503050406030204" pitchFamily="18" charset="0"/>
              </a:rPr>
            </a:br>
            <a:r>
              <a:rPr lang="en-US" b="1" dirty="0" smtClean="0">
                <a:latin typeface="Cambria" panose="02040503050406030204" pitchFamily="18" charset="0"/>
              </a:rPr>
              <a:t/>
            </a:r>
            <a:br>
              <a:rPr lang="en-US" b="1" dirty="0" smtClean="0">
                <a:latin typeface="Cambria" panose="02040503050406030204" pitchFamily="18" charset="0"/>
              </a:rPr>
            </a:br>
            <a:r>
              <a:rPr lang="en-US" b="1" dirty="0" smtClean="0">
                <a:latin typeface="Cambria" panose="02040503050406030204" pitchFamily="18" charset="0"/>
              </a:rPr>
              <a:t>MULTIPLE </a:t>
            </a:r>
            <a:r>
              <a:rPr lang="en-US" b="1" dirty="0">
                <a:latin typeface="Cambria" panose="02040503050406030204" pitchFamily="18" charset="0"/>
              </a:rPr>
              <a:t>ALLELES</a:t>
            </a:r>
            <a:r>
              <a:rPr lang="en-US" dirty="0">
                <a:latin typeface="Cambria" panose="02040503050406030204" pitchFamily="18" charset="0"/>
              </a:rPr>
              <a:t/>
            </a:r>
            <a:br>
              <a:rPr lang="en-US" dirty="0">
                <a:latin typeface="Cambria" panose="02040503050406030204" pitchFamily="18" charset="0"/>
              </a:rPr>
            </a:br>
            <a:endParaRPr lang="en-US" dirty="0">
              <a:latin typeface="Cambria" panose="02040503050406030204" pitchFamily="18" charset="0"/>
            </a:endParaRPr>
          </a:p>
        </p:txBody>
      </p:sp>
    </p:spTree>
    <p:extLst>
      <p:ext uri="{BB962C8B-B14F-4D97-AF65-F5344CB8AC3E}">
        <p14:creationId xmlns:p14="http://schemas.microsoft.com/office/powerpoint/2010/main" val="1930466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6412"/>
            <a:ext cx="10515600" cy="5030551"/>
          </a:xfrm>
        </p:spPr>
        <p:txBody>
          <a:bodyPr/>
          <a:lstStyle/>
          <a:p>
            <a:pPr algn="just">
              <a:lnSpc>
                <a:spcPct val="150000"/>
              </a:lnSpc>
            </a:pPr>
            <a:r>
              <a:rPr lang="en-US" dirty="0">
                <a:latin typeface="Cambria" panose="02040503050406030204" pitchFamily="18" charset="0"/>
              </a:rPr>
              <a:t>In case of O allele, the exon 6 contains a deletion that results in a loss of enzymatic activity. The O allele differs from the A allele by deletion of only one </a:t>
            </a:r>
            <a:r>
              <a:rPr lang="en-US" dirty="0" smtClean="0">
                <a:solidFill>
                  <a:srgbClr val="FF0000"/>
                </a:solidFill>
                <a:latin typeface="Cambria" panose="02040503050406030204" pitchFamily="18" charset="0"/>
              </a:rPr>
              <a:t>nucleotide–guanine</a:t>
            </a:r>
            <a:r>
              <a:rPr lang="en-US" dirty="0" smtClean="0">
                <a:latin typeface="Cambria" panose="02040503050406030204" pitchFamily="18" charset="0"/>
              </a:rPr>
              <a:t> at </a:t>
            </a:r>
            <a:r>
              <a:rPr lang="en-US" dirty="0">
                <a:latin typeface="Cambria" panose="02040503050406030204" pitchFamily="18" charset="0"/>
              </a:rPr>
              <a:t>position 261. The deletion causes </a:t>
            </a:r>
            <a:r>
              <a:rPr lang="en-US" dirty="0" smtClean="0">
                <a:latin typeface="Cambria" panose="02040503050406030204" pitchFamily="18" charset="0"/>
              </a:rPr>
              <a:t>a </a:t>
            </a:r>
            <a:r>
              <a:rPr lang="en-US" dirty="0" err="1" smtClean="0">
                <a:latin typeface="Cambria" panose="02040503050406030204" pitchFamily="18" charset="0"/>
              </a:rPr>
              <a:t>frameshift</a:t>
            </a:r>
            <a:r>
              <a:rPr lang="en-US" dirty="0" smtClean="0">
                <a:latin typeface="Cambria" panose="02040503050406030204" pitchFamily="18" charset="0"/>
              </a:rPr>
              <a:t>, </a:t>
            </a:r>
            <a:r>
              <a:rPr lang="en-US" dirty="0">
                <a:latin typeface="Cambria" panose="02040503050406030204" pitchFamily="18" charset="0"/>
              </a:rPr>
              <a:t>and results in premature termination of translation, and thus, degradation of the mRNA. This results in H antigen remaining unchanged in case of O groups.</a:t>
            </a:r>
          </a:p>
          <a:p>
            <a:endParaRPr lang="en-US" dirty="0"/>
          </a:p>
        </p:txBody>
      </p:sp>
    </p:spTree>
    <p:extLst>
      <p:ext uri="{BB962C8B-B14F-4D97-AF65-F5344CB8AC3E}">
        <p14:creationId xmlns:p14="http://schemas.microsoft.com/office/powerpoint/2010/main" val="4035395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upload.wikimedia.org/wikipedia/commons/thumb/c/ce/ABO_blood_group_diagram.svg/310px-ABO_blood_group_diagram.svg.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92573" y="941696"/>
            <a:ext cx="7683689" cy="4954137"/>
          </a:xfrm>
          <a:prstGeom prst="rect">
            <a:avLst/>
          </a:prstGeom>
          <a:noFill/>
          <a:ln>
            <a:noFill/>
          </a:ln>
        </p:spPr>
      </p:pic>
    </p:spTree>
    <p:extLst>
      <p:ext uri="{BB962C8B-B14F-4D97-AF65-F5344CB8AC3E}">
        <p14:creationId xmlns:p14="http://schemas.microsoft.com/office/powerpoint/2010/main" val="677869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mbria" panose="02040503050406030204" pitchFamily="18" charset="0"/>
              </a:rPr>
              <a:t>Rh Factor</a:t>
            </a:r>
            <a:endParaRPr lang="en-US" dirty="0">
              <a:latin typeface="Cambria" panose="02040503050406030204" pitchFamily="18" charset="0"/>
            </a:endParaRPr>
          </a:p>
        </p:txBody>
      </p:sp>
      <p:sp>
        <p:nvSpPr>
          <p:cNvPr id="3" name="Content Placeholder 2"/>
          <p:cNvSpPr>
            <a:spLocks noGrp="1"/>
          </p:cNvSpPr>
          <p:nvPr>
            <p:ph idx="1"/>
          </p:nvPr>
        </p:nvSpPr>
        <p:spPr>
          <a:xfrm>
            <a:off x="838200" y="1364776"/>
            <a:ext cx="10515600" cy="4812187"/>
          </a:xfrm>
        </p:spPr>
        <p:txBody>
          <a:bodyPr>
            <a:normAutofit/>
          </a:bodyPr>
          <a:lstStyle/>
          <a:p>
            <a:pPr algn="just">
              <a:lnSpc>
                <a:spcPct val="150000"/>
              </a:lnSpc>
            </a:pPr>
            <a:r>
              <a:rPr lang="en-US" dirty="0">
                <a:latin typeface="Cambria" panose="02040503050406030204" pitchFamily="18" charset="0"/>
              </a:rPr>
              <a:t>Another RBC antigen of major clinical concern is the Rh factor (or D antigen). This factor was first discovered in experiments exploring the genetic relationships among animals. Rabbits inoculated with the RBCs of rhesus monkeys produced an antibody that also reacted with human RBCs. Further tests showed that this monkey antigen (termed Rh for rhesus) was present in about 85% of humans and absent in the other 15%. </a:t>
            </a:r>
          </a:p>
        </p:txBody>
      </p:sp>
    </p:spTree>
    <p:extLst>
      <p:ext uri="{BB962C8B-B14F-4D97-AF65-F5344CB8AC3E}">
        <p14:creationId xmlns:p14="http://schemas.microsoft.com/office/powerpoint/2010/main" val="2535027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8"/>
            <a:ext cx="10515600" cy="6005015"/>
          </a:xfrm>
        </p:spPr>
        <p:txBody>
          <a:bodyPr>
            <a:normAutofit fontScale="92500" lnSpcReduction="10000"/>
          </a:bodyPr>
          <a:lstStyle/>
          <a:p>
            <a:pPr algn="just">
              <a:lnSpc>
                <a:spcPct val="150000"/>
              </a:lnSpc>
            </a:pPr>
            <a:r>
              <a:rPr lang="en-US" dirty="0" smtClean="0">
                <a:latin typeface="Cambria" panose="02040503050406030204" pitchFamily="18" charset="0"/>
              </a:rPr>
              <a:t>The details of Rh inheritance are more complicated than those of ABO, but in simplest terms, a person’s Rh type results from a combination of two possible alleles—a dominant one that codes for the factor and a recessive one that does not. A person inheriting at least one Rh gene will be Rh</a:t>
            </a:r>
            <a:r>
              <a:rPr lang="en-US" baseline="30000" dirty="0" smtClean="0">
                <a:latin typeface="Cambria" panose="02040503050406030204" pitchFamily="18" charset="0"/>
              </a:rPr>
              <a:t>+</a:t>
            </a:r>
            <a:r>
              <a:rPr lang="en-US" dirty="0" smtClean="0">
                <a:latin typeface="Cambria" panose="02040503050406030204" pitchFamily="18" charset="0"/>
              </a:rPr>
              <a:t>; only those persons inheriting two recessive genes are Rh-. This factor is denoted by a symbol above the blood type, as in O-or AB</a:t>
            </a:r>
            <a:r>
              <a:rPr lang="en-US" baseline="30000" dirty="0" smtClean="0">
                <a:latin typeface="Cambria" panose="02040503050406030204" pitchFamily="18" charset="0"/>
              </a:rPr>
              <a:t>+</a:t>
            </a:r>
            <a:r>
              <a:rPr lang="en-US" dirty="0" smtClean="0">
                <a:latin typeface="Cambria" panose="02040503050406030204" pitchFamily="18" charset="0"/>
              </a:rPr>
              <a:t>. However, unlike the ABO antigens, exposure to normal flora does not sensitize Rh persons to the Rh factor. The only ways one can develop antibodies against this factor are through placental sensitization or transfusion.</a:t>
            </a:r>
          </a:p>
          <a:p>
            <a:endParaRPr lang="en-US" dirty="0"/>
          </a:p>
        </p:txBody>
      </p:sp>
    </p:spTree>
    <p:extLst>
      <p:ext uri="{BB962C8B-B14F-4D97-AF65-F5344CB8AC3E}">
        <p14:creationId xmlns:p14="http://schemas.microsoft.com/office/powerpoint/2010/main" val="390396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ambria" panose="02040503050406030204" pitchFamily="18" charset="0"/>
              </a:rPr>
              <a:t>Problems</a:t>
            </a:r>
            <a:endParaRPr lang="en-US" b="1" dirty="0">
              <a:latin typeface="Cambria" panose="02040503050406030204" pitchFamily="18" charset="0"/>
            </a:endParaRPr>
          </a:p>
        </p:txBody>
      </p:sp>
      <p:sp>
        <p:nvSpPr>
          <p:cNvPr id="3" name="Content Placeholder 2"/>
          <p:cNvSpPr>
            <a:spLocks noGrp="1"/>
          </p:cNvSpPr>
          <p:nvPr>
            <p:ph idx="1"/>
          </p:nvPr>
        </p:nvSpPr>
        <p:spPr>
          <a:xfrm>
            <a:off x="838200" y="1351128"/>
            <a:ext cx="10515600" cy="4825835"/>
          </a:xfrm>
        </p:spPr>
        <p:txBody>
          <a:bodyPr>
            <a:normAutofit fontScale="85000" lnSpcReduction="10000"/>
          </a:bodyPr>
          <a:lstStyle/>
          <a:p>
            <a:pPr algn="just">
              <a:lnSpc>
                <a:spcPct val="150000"/>
              </a:lnSpc>
            </a:pPr>
            <a:r>
              <a:rPr lang="en-US" dirty="0">
                <a:latin typeface="Cambria" panose="02040503050406030204" pitchFamily="18" charset="0"/>
              </a:rPr>
              <a:t>A woman with Type O blood and a man who is Type AB have are expecting a child.  What are the possible blood types of the kid? </a:t>
            </a:r>
          </a:p>
          <a:p>
            <a:pPr algn="just">
              <a:lnSpc>
                <a:spcPct val="150000"/>
              </a:lnSpc>
            </a:pPr>
            <a:r>
              <a:rPr lang="en-US" dirty="0">
                <a:latin typeface="Cambria" panose="02040503050406030204" pitchFamily="18" charset="0"/>
              </a:rPr>
              <a:t>What are the possible blood types of a child who's parents are both heterozygous for "B" blood type? </a:t>
            </a:r>
            <a:endParaRPr lang="en-US" dirty="0" smtClean="0">
              <a:latin typeface="Cambria" panose="02040503050406030204" pitchFamily="18" charset="0"/>
            </a:endParaRPr>
          </a:p>
          <a:p>
            <a:pPr algn="just">
              <a:lnSpc>
                <a:spcPct val="150000"/>
              </a:lnSpc>
            </a:pPr>
            <a:r>
              <a:rPr lang="en-US" dirty="0">
                <a:latin typeface="Cambria" panose="02040503050406030204" pitchFamily="18" charset="0"/>
              </a:rPr>
              <a:t>What are the chances of a woman with Type AB and a man with Type A having a child with Type O? </a:t>
            </a:r>
            <a:endParaRPr lang="en-US" dirty="0" smtClean="0">
              <a:latin typeface="Cambria" panose="02040503050406030204" pitchFamily="18" charset="0"/>
            </a:endParaRPr>
          </a:p>
          <a:p>
            <a:pPr algn="just">
              <a:lnSpc>
                <a:spcPct val="150000"/>
              </a:lnSpc>
            </a:pPr>
            <a:r>
              <a:rPr lang="en-US" dirty="0">
                <a:latin typeface="Cambria" panose="02040503050406030204" pitchFamily="18" charset="0"/>
              </a:rPr>
              <a:t>Determine the possible genotypes &amp; phenotypes with respect to blood type for a couple who's blood types  are homozygous A &amp; heterozygous B. </a:t>
            </a:r>
          </a:p>
          <a:p>
            <a:endParaRPr lang="en-US" dirty="0"/>
          </a:p>
        </p:txBody>
      </p:sp>
    </p:spTree>
    <p:extLst>
      <p:ext uri="{BB962C8B-B14F-4D97-AF65-F5344CB8AC3E}">
        <p14:creationId xmlns:p14="http://schemas.microsoft.com/office/powerpoint/2010/main" val="1493084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9934"/>
            <a:ext cx="10515600" cy="5167029"/>
          </a:xfrm>
        </p:spPr>
        <p:txBody>
          <a:bodyPr>
            <a:normAutofit lnSpcReduction="10000"/>
          </a:bodyPr>
          <a:lstStyle/>
          <a:p>
            <a:pPr algn="just">
              <a:lnSpc>
                <a:spcPct val="150000"/>
              </a:lnSpc>
            </a:pPr>
            <a:r>
              <a:rPr lang="en-US" dirty="0">
                <a:latin typeface="Cambria" panose="02040503050406030204" pitchFamily="18" charset="0"/>
              </a:rPr>
              <a:t>Jill is blood Type O.  She has two older brothers (who tease her like crazy) with blood types A &amp; B.  What are the genotypes of her parents with respect to this trait</a:t>
            </a:r>
            <a:r>
              <a:rPr lang="en-US" dirty="0" smtClean="0">
                <a:latin typeface="Cambria" panose="02040503050406030204" pitchFamily="18" charset="0"/>
              </a:rPr>
              <a:t>?</a:t>
            </a:r>
          </a:p>
          <a:p>
            <a:pPr algn="just">
              <a:lnSpc>
                <a:spcPct val="150000"/>
              </a:lnSpc>
            </a:pPr>
            <a:r>
              <a:rPr lang="en-US" dirty="0">
                <a:latin typeface="Cambria" panose="02040503050406030204" pitchFamily="18" charset="0"/>
              </a:rPr>
              <a:t>A test was done to determine the biological father of a child.  The child's blood Type is A and the mother's is B.  Dude #1 has a blood type of O, &amp; dude #2 has blood type AB.  Which dude is the biological father? </a:t>
            </a:r>
          </a:p>
          <a:p>
            <a:pPr marL="0" indent="0">
              <a:buNone/>
            </a:pPr>
            <a:r>
              <a:rPr lang="en-US" dirty="0" smtClean="0"/>
              <a:t> </a:t>
            </a:r>
            <a:endParaRPr lang="en-US" dirty="0"/>
          </a:p>
        </p:txBody>
      </p:sp>
    </p:spTree>
    <p:extLst>
      <p:ext uri="{BB962C8B-B14F-4D97-AF65-F5344CB8AC3E}">
        <p14:creationId xmlns:p14="http://schemas.microsoft.com/office/powerpoint/2010/main" val="325184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1696"/>
            <a:ext cx="10515600" cy="5622877"/>
          </a:xfrm>
        </p:spPr>
        <p:txBody>
          <a:bodyPr>
            <a:normAutofit/>
          </a:bodyPr>
          <a:lstStyle/>
          <a:p>
            <a:pPr algn="just">
              <a:lnSpc>
                <a:spcPct val="150000"/>
              </a:lnSpc>
            </a:pPr>
            <a:r>
              <a:rPr lang="en-US" dirty="0">
                <a:latin typeface="Cambria" panose="02040503050406030204" pitchFamily="18" charset="0"/>
              </a:rPr>
              <a:t>It makes absolutely no sense whatsoever to continue if we don't know what the word "allele" means.</a:t>
            </a:r>
          </a:p>
          <a:p>
            <a:pPr algn="just">
              <a:lnSpc>
                <a:spcPct val="150000"/>
              </a:lnSpc>
            </a:pPr>
            <a:r>
              <a:rPr lang="en-US" b="1" dirty="0">
                <a:latin typeface="Cambria" panose="02040503050406030204" pitchFamily="18" charset="0"/>
              </a:rPr>
              <a:t>Allele = (</a:t>
            </a:r>
            <a:r>
              <a:rPr lang="en-US" b="1" i="1" dirty="0">
                <a:latin typeface="Cambria" panose="02040503050406030204" pitchFamily="18" charset="0"/>
              </a:rPr>
              <a:t>n)</a:t>
            </a:r>
            <a:r>
              <a:rPr lang="en-US" b="1" dirty="0">
                <a:latin typeface="Cambria" panose="02040503050406030204" pitchFamily="18" charset="0"/>
              </a:rPr>
              <a:t> a form of a gene which codes for one </a:t>
            </a:r>
            <a:br>
              <a:rPr lang="en-US" b="1" dirty="0">
                <a:latin typeface="Cambria" panose="02040503050406030204" pitchFamily="18" charset="0"/>
              </a:rPr>
            </a:br>
            <a:r>
              <a:rPr lang="en-US" b="1" dirty="0">
                <a:latin typeface="Cambria" panose="02040503050406030204" pitchFamily="18" charset="0"/>
              </a:rPr>
              <a:t>possible outcome of a phenotype</a:t>
            </a:r>
          </a:p>
          <a:p>
            <a:pPr algn="just">
              <a:lnSpc>
                <a:spcPct val="150000"/>
              </a:lnSpc>
            </a:pPr>
            <a:r>
              <a:rPr lang="en-US" dirty="0">
                <a:latin typeface="Cambria" panose="02040503050406030204" pitchFamily="18" charset="0"/>
              </a:rPr>
              <a:t>For example, in Mendel's pea investigations, he found that there was a gene that determined the color of the pea pod. One form of it (one allele) creates yellow pods, &amp; the other form (allele) creates green pods. </a:t>
            </a:r>
          </a:p>
          <a:p>
            <a:endParaRPr lang="en-US" dirty="0"/>
          </a:p>
        </p:txBody>
      </p:sp>
    </p:spTree>
    <p:extLst>
      <p:ext uri="{BB962C8B-B14F-4D97-AF65-F5344CB8AC3E}">
        <p14:creationId xmlns:p14="http://schemas.microsoft.com/office/powerpoint/2010/main" val="3681579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854890"/>
          </a:xfrm>
        </p:spPr>
        <p:txBody>
          <a:bodyPr>
            <a:normAutofit fontScale="85000" lnSpcReduction="10000"/>
          </a:bodyPr>
          <a:lstStyle/>
          <a:p>
            <a:pPr algn="just">
              <a:lnSpc>
                <a:spcPct val="160000"/>
              </a:lnSpc>
            </a:pPr>
            <a:r>
              <a:rPr lang="en-US" dirty="0">
                <a:latin typeface="Cambria" panose="02040503050406030204" pitchFamily="18" charset="0"/>
              </a:rPr>
              <a:t>Get it? Two possible phenotypes of one trait (pod color) are determined by two alleles (forms) of the one "color" gene.</a:t>
            </a:r>
          </a:p>
          <a:p>
            <a:pPr algn="just">
              <a:lnSpc>
                <a:spcPct val="160000"/>
              </a:lnSpc>
            </a:pPr>
            <a:r>
              <a:rPr lang="en-US" dirty="0">
                <a:latin typeface="Cambria" panose="02040503050406030204" pitchFamily="18" charset="0"/>
              </a:rPr>
              <a:t>When the gene for one trait exists as only two alleles &amp; the alleles play per Mendel's Law of Dominance, there are 3 possible genotypes (combination of alleles) &amp; 2 possible phenotypes (the dominant one or the recessive one</a:t>
            </a:r>
            <a:r>
              <a:rPr lang="en-US" dirty="0" smtClean="0">
                <a:latin typeface="Cambria" panose="02040503050406030204" pitchFamily="18" charset="0"/>
              </a:rPr>
              <a:t>)</a:t>
            </a:r>
          </a:p>
          <a:p>
            <a:pPr algn="just">
              <a:lnSpc>
                <a:spcPct val="160000"/>
              </a:lnSpc>
            </a:pPr>
            <a:r>
              <a:rPr lang="en-US" dirty="0">
                <a:latin typeface="Cambria" panose="02040503050406030204" pitchFamily="18" charset="0"/>
              </a:rPr>
              <a:t>If there are only two alleles involved in determining the phenotype of a certain trait, but there are </a:t>
            </a:r>
            <a:r>
              <a:rPr lang="en-US" i="1" dirty="0">
                <a:latin typeface="Cambria" panose="02040503050406030204" pitchFamily="18" charset="0"/>
              </a:rPr>
              <a:t>three</a:t>
            </a:r>
            <a:r>
              <a:rPr lang="en-US" dirty="0">
                <a:latin typeface="Cambria" panose="02040503050406030204" pitchFamily="18" charset="0"/>
              </a:rPr>
              <a:t> possible phenotypes, then the inheritance of the trait illustrates either incomplete dominance or co-dominance</a:t>
            </a:r>
          </a:p>
        </p:txBody>
      </p:sp>
    </p:spTree>
    <p:extLst>
      <p:ext uri="{BB962C8B-B14F-4D97-AF65-F5344CB8AC3E}">
        <p14:creationId xmlns:p14="http://schemas.microsoft.com/office/powerpoint/2010/main" val="1917427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6854"/>
            <a:ext cx="10515600" cy="5991367"/>
          </a:xfrm>
        </p:spPr>
        <p:txBody>
          <a:bodyPr>
            <a:normAutofit lnSpcReduction="10000"/>
          </a:bodyPr>
          <a:lstStyle/>
          <a:p>
            <a:pPr algn="just">
              <a:lnSpc>
                <a:spcPct val="150000"/>
              </a:lnSpc>
            </a:pPr>
            <a:r>
              <a:rPr lang="en-US" dirty="0">
                <a:latin typeface="Cambria" panose="02040503050406030204" pitchFamily="18" charset="0"/>
              </a:rPr>
              <a:t>Now, if there are </a:t>
            </a:r>
            <a:r>
              <a:rPr lang="en-US" i="1" dirty="0">
                <a:latin typeface="Cambria" panose="02040503050406030204" pitchFamily="18" charset="0"/>
              </a:rPr>
              <a:t>4</a:t>
            </a:r>
            <a:r>
              <a:rPr lang="en-US" dirty="0">
                <a:latin typeface="Cambria" panose="02040503050406030204" pitchFamily="18" charset="0"/>
              </a:rPr>
              <a:t> or more possible phenotypes for a trait, then more than 2 alleles for that trait must exist in the population.  We call this "</a:t>
            </a:r>
            <a:r>
              <a:rPr lang="en-US" dirty="0">
                <a:solidFill>
                  <a:srgbClr val="FF0000"/>
                </a:solidFill>
                <a:latin typeface="Cambria" panose="02040503050406030204" pitchFamily="18" charset="0"/>
              </a:rPr>
              <a:t>MULTIPLE ALLELES</a:t>
            </a:r>
            <a:r>
              <a:rPr lang="en-US" dirty="0">
                <a:latin typeface="Cambria" panose="02040503050406030204" pitchFamily="18" charset="0"/>
              </a:rPr>
              <a:t>". </a:t>
            </a:r>
          </a:p>
          <a:p>
            <a:pPr algn="just">
              <a:lnSpc>
                <a:spcPct val="150000"/>
              </a:lnSpc>
            </a:pPr>
            <a:r>
              <a:rPr lang="en-US" dirty="0">
                <a:latin typeface="Cambria" panose="02040503050406030204" pitchFamily="18" charset="0"/>
              </a:rPr>
              <a:t>Let me stress something.  There may be multiple alleles within the population, but individuals have only two of those alleles. </a:t>
            </a:r>
            <a:endParaRPr lang="en-US" dirty="0" smtClean="0">
              <a:latin typeface="Cambria" panose="02040503050406030204" pitchFamily="18" charset="0"/>
            </a:endParaRPr>
          </a:p>
          <a:p>
            <a:pPr algn="just">
              <a:lnSpc>
                <a:spcPct val="150000"/>
              </a:lnSpc>
            </a:pPr>
            <a:r>
              <a:rPr lang="en-US" dirty="0">
                <a:solidFill>
                  <a:srgbClr val="FF0000"/>
                </a:solidFill>
                <a:latin typeface="Cambria" panose="02040503050406030204" pitchFamily="18" charset="0"/>
              </a:rPr>
              <a:t>Why? </a:t>
            </a:r>
          </a:p>
          <a:p>
            <a:pPr algn="just">
              <a:lnSpc>
                <a:spcPct val="150000"/>
              </a:lnSpc>
            </a:pPr>
            <a:r>
              <a:rPr lang="en-US" dirty="0">
                <a:latin typeface="Cambria" panose="02040503050406030204" pitchFamily="18" charset="0"/>
              </a:rPr>
              <a:t>Because individuals have only two biological parents. We inherit half of our genes (alleles) from ma, &amp; the other half from pa, so we end up with two alleles for every trait in our phenotype.</a:t>
            </a:r>
          </a:p>
          <a:p>
            <a:pPr algn="just">
              <a:lnSpc>
                <a:spcPct val="150000"/>
              </a:lnSpc>
            </a:pPr>
            <a:endParaRPr lang="en-US" dirty="0">
              <a:latin typeface="Cambria" panose="02040503050406030204" pitchFamily="18" charset="0"/>
            </a:endParaRPr>
          </a:p>
          <a:p>
            <a:endParaRPr lang="en-US" dirty="0"/>
          </a:p>
        </p:txBody>
      </p:sp>
    </p:spTree>
    <p:extLst>
      <p:ext uri="{BB962C8B-B14F-4D97-AF65-F5344CB8AC3E}">
        <p14:creationId xmlns:p14="http://schemas.microsoft.com/office/powerpoint/2010/main" val="1675078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2263"/>
            <a:ext cx="10515600" cy="5644700"/>
          </a:xfrm>
        </p:spPr>
        <p:txBody>
          <a:bodyPr/>
          <a:lstStyle/>
          <a:p>
            <a:pPr algn="just">
              <a:lnSpc>
                <a:spcPct val="150000"/>
              </a:lnSpc>
            </a:pPr>
            <a:r>
              <a:rPr lang="en-US" dirty="0">
                <a:latin typeface="Cambria" panose="02040503050406030204" pitchFamily="18" charset="0"/>
              </a:rPr>
              <a:t>An excellent example of multiple allele inheritance is human blood type. Blood type exists as four possible phenotypes: A, B, AB, &amp; O. </a:t>
            </a:r>
          </a:p>
          <a:p>
            <a:pPr algn="just">
              <a:lnSpc>
                <a:spcPct val="150000"/>
              </a:lnSpc>
            </a:pPr>
            <a:r>
              <a:rPr lang="en-US" dirty="0">
                <a:latin typeface="Cambria" panose="02040503050406030204" pitchFamily="18" charset="0"/>
              </a:rPr>
              <a:t>There are 3 alleles for the gene that determines blood type. </a:t>
            </a:r>
            <a:br>
              <a:rPr lang="en-US" dirty="0">
                <a:latin typeface="Cambria" panose="02040503050406030204" pitchFamily="18" charset="0"/>
              </a:rPr>
            </a:br>
            <a:r>
              <a:rPr lang="en-US" dirty="0">
                <a:latin typeface="Cambria" panose="02040503050406030204" pitchFamily="18" charset="0"/>
              </a:rPr>
              <a:t>(Remember: You have just 2 of the 3 in your genotype --- 1 from mom &amp; 1 from dad). </a:t>
            </a:r>
          </a:p>
          <a:p>
            <a:pPr algn="just">
              <a:lnSpc>
                <a:spcPct val="150000"/>
              </a:lnSpc>
            </a:pPr>
            <a:r>
              <a:rPr lang="en-US" dirty="0">
                <a:latin typeface="Cambria" panose="02040503050406030204" pitchFamily="18" charset="0"/>
              </a:rPr>
              <a:t>The alleles are as follows: </a:t>
            </a:r>
            <a:endParaRPr lang="en-US" dirty="0" smtClean="0">
              <a:latin typeface="Cambria" panose="02040503050406030204" pitchFamily="18" charset="0"/>
            </a:endParaRPr>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648941678"/>
              </p:ext>
            </p:extLst>
          </p:nvPr>
        </p:nvGraphicFramePr>
        <p:xfrm>
          <a:off x="1064526" y="4717556"/>
          <a:ext cx="9895075" cy="1701546"/>
        </p:xfrm>
        <a:graphic>
          <a:graphicData uri="http://schemas.openxmlformats.org/drawingml/2006/table">
            <a:tbl>
              <a:tblPr firstRow="1" firstCol="1" bandRow="1">
                <a:tableStyleId>{5C22544A-7EE6-4342-B048-85BDC9FD1C3A}</a:tableStyleId>
              </a:tblPr>
              <a:tblGrid>
                <a:gridCol w="4949588"/>
                <a:gridCol w="4945487"/>
              </a:tblGrid>
              <a:tr h="464820">
                <a:tc>
                  <a:txBody>
                    <a:bodyPr/>
                    <a:lstStyle/>
                    <a:p>
                      <a:pPr marL="0" marR="0" algn="ctr">
                        <a:lnSpc>
                          <a:spcPct val="115000"/>
                        </a:lnSpc>
                        <a:spcBef>
                          <a:spcPts val="0"/>
                        </a:spcBef>
                        <a:spcAft>
                          <a:spcPts val="0"/>
                        </a:spcAft>
                      </a:pPr>
                      <a:r>
                        <a:rPr lang="en-US" sz="2400" u="sng" dirty="0">
                          <a:effectLst/>
                          <a:latin typeface="Cambria" panose="02040503050406030204" pitchFamily="18" charset="0"/>
                        </a:rPr>
                        <a:t>ALLELE</a:t>
                      </a:r>
                      <a:r>
                        <a:rPr lang="en-US" sz="2400" dirty="0">
                          <a:effectLst/>
                          <a:latin typeface="Cambria" panose="02040503050406030204" pitchFamily="18" charset="0"/>
                        </a:rPr>
                        <a:t> </a:t>
                      </a:r>
                      <a:br>
                        <a:rPr lang="en-US" sz="2400" dirty="0">
                          <a:effectLst/>
                          <a:latin typeface="Cambria" panose="02040503050406030204" pitchFamily="18" charset="0"/>
                        </a:rPr>
                      </a:br>
                      <a:r>
                        <a:rPr lang="en-US" sz="2400" dirty="0">
                          <a:effectLst/>
                          <a:latin typeface="Cambria" panose="02040503050406030204" pitchFamily="18" charset="0"/>
                        </a:rPr>
                        <a:t>I</a:t>
                      </a:r>
                      <a:r>
                        <a:rPr lang="en-US" sz="2400" baseline="30000" dirty="0">
                          <a:effectLst/>
                          <a:latin typeface="Cambria" panose="02040503050406030204" pitchFamily="18" charset="0"/>
                        </a:rPr>
                        <a:t>A</a:t>
                      </a:r>
                      <a:r>
                        <a:rPr lang="en-US" sz="2400" dirty="0">
                          <a:effectLst/>
                          <a:latin typeface="Cambria" panose="02040503050406030204" pitchFamily="18" charset="0"/>
                        </a:rPr>
                        <a:t> </a:t>
                      </a:r>
                      <a:br>
                        <a:rPr lang="en-US" sz="2400" dirty="0">
                          <a:effectLst/>
                          <a:latin typeface="Cambria" panose="02040503050406030204" pitchFamily="18" charset="0"/>
                        </a:rPr>
                      </a:br>
                      <a:r>
                        <a:rPr lang="en-US" sz="2400" dirty="0">
                          <a:effectLst/>
                          <a:latin typeface="Cambria" panose="02040503050406030204" pitchFamily="18" charset="0"/>
                        </a:rPr>
                        <a:t>I</a:t>
                      </a:r>
                      <a:r>
                        <a:rPr lang="en-US" sz="2400" baseline="30000" dirty="0">
                          <a:effectLst/>
                          <a:latin typeface="Cambria" panose="02040503050406030204" pitchFamily="18" charset="0"/>
                        </a:rPr>
                        <a:t>B</a:t>
                      </a:r>
                      <a:r>
                        <a:rPr lang="en-US" sz="2400" dirty="0">
                          <a:effectLst/>
                          <a:latin typeface="Cambria" panose="02040503050406030204" pitchFamily="18" charset="0"/>
                        </a:rPr>
                        <a:t> </a:t>
                      </a:r>
                      <a:br>
                        <a:rPr lang="en-US" sz="2400" dirty="0">
                          <a:effectLst/>
                          <a:latin typeface="Cambria" panose="02040503050406030204" pitchFamily="18" charset="0"/>
                        </a:rPr>
                      </a:br>
                      <a:r>
                        <a:rPr lang="en-US" sz="2400" dirty="0" err="1">
                          <a:effectLst/>
                          <a:latin typeface="Cambria" panose="02040503050406030204" pitchFamily="18" charset="0"/>
                        </a:rPr>
                        <a:t>i</a:t>
                      </a:r>
                      <a:endParaRPr lang="en-US"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lnSpc>
                          <a:spcPct val="115000"/>
                        </a:lnSpc>
                        <a:spcBef>
                          <a:spcPts val="0"/>
                        </a:spcBef>
                        <a:spcAft>
                          <a:spcPts val="0"/>
                        </a:spcAft>
                      </a:pPr>
                      <a:r>
                        <a:rPr lang="en-US" sz="2400" u="sng" dirty="0">
                          <a:effectLst/>
                          <a:latin typeface="Cambria" panose="02040503050406030204" pitchFamily="18" charset="0"/>
                        </a:rPr>
                        <a:t>CODES FOR</a:t>
                      </a:r>
                      <a:r>
                        <a:rPr lang="en-US" sz="2400" dirty="0">
                          <a:effectLst/>
                          <a:latin typeface="Cambria" panose="02040503050406030204" pitchFamily="18" charset="0"/>
                        </a:rPr>
                        <a:t> </a:t>
                      </a:r>
                      <a:br>
                        <a:rPr lang="en-US" sz="2400" dirty="0">
                          <a:effectLst/>
                          <a:latin typeface="Cambria" panose="02040503050406030204" pitchFamily="18" charset="0"/>
                        </a:rPr>
                      </a:br>
                      <a:r>
                        <a:rPr lang="en-US" sz="2400" dirty="0">
                          <a:effectLst/>
                          <a:latin typeface="Cambria" panose="02040503050406030204" pitchFamily="18" charset="0"/>
                        </a:rPr>
                        <a:t>Type "A" </a:t>
                      </a:r>
                      <a:br>
                        <a:rPr lang="en-US" sz="2400" dirty="0">
                          <a:effectLst/>
                          <a:latin typeface="Cambria" panose="02040503050406030204" pitchFamily="18" charset="0"/>
                        </a:rPr>
                      </a:br>
                      <a:r>
                        <a:rPr lang="en-US" sz="2400" dirty="0">
                          <a:effectLst/>
                          <a:latin typeface="Cambria" panose="02040503050406030204" pitchFamily="18" charset="0"/>
                        </a:rPr>
                        <a:t>Type "B" </a:t>
                      </a:r>
                      <a:br>
                        <a:rPr lang="en-US" sz="2400" dirty="0">
                          <a:effectLst/>
                          <a:latin typeface="Cambria" panose="02040503050406030204" pitchFamily="18" charset="0"/>
                        </a:rPr>
                      </a:br>
                      <a:r>
                        <a:rPr lang="en-US" sz="2400" dirty="0">
                          <a:effectLst/>
                          <a:latin typeface="Cambria" panose="02040503050406030204" pitchFamily="18" charset="0"/>
                        </a:rPr>
                        <a:t>Type "O" </a:t>
                      </a:r>
                      <a:endParaRPr lang="en-US"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3830928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024"/>
            <a:ext cx="10515600" cy="5712939"/>
          </a:xfrm>
        </p:spPr>
        <p:txBody>
          <a:bodyPr/>
          <a:lstStyle/>
          <a:p>
            <a:pPr algn="just">
              <a:lnSpc>
                <a:spcPct val="150000"/>
              </a:lnSpc>
            </a:pPr>
            <a:r>
              <a:rPr lang="en-US" dirty="0">
                <a:latin typeface="Cambria" panose="02040503050406030204" pitchFamily="18" charset="0"/>
              </a:rPr>
              <a:t>Notice that, per the symbols used in the table above, that the allele for "O" (</a:t>
            </a:r>
            <a:r>
              <a:rPr lang="en-US" dirty="0" err="1">
                <a:latin typeface="Cambria" panose="02040503050406030204" pitchFamily="18" charset="0"/>
              </a:rPr>
              <a:t>i</a:t>
            </a:r>
            <a:r>
              <a:rPr lang="en-US" dirty="0">
                <a:latin typeface="Cambria" panose="02040503050406030204" pitchFamily="18" charset="0"/>
              </a:rPr>
              <a:t>) is recessive to the alleles for "A" &amp; "B". </a:t>
            </a:r>
          </a:p>
          <a:p>
            <a:pPr algn="just">
              <a:lnSpc>
                <a:spcPct val="150000"/>
              </a:lnSpc>
            </a:pPr>
            <a:r>
              <a:rPr lang="en-US" dirty="0">
                <a:latin typeface="Cambria" panose="02040503050406030204" pitchFamily="18" charset="0"/>
              </a:rPr>
              <a:t>With three alleles, we have a higher number of possible combinations in creating a genotype</a:t>
            </a:r>
            <a:r>
              <a:rPr lang="en-US" dirty="0" smtClean="0">
                <a:latin typeface="Cambria" panose="02040503050406030204" pitchFamily="18" charset="0"/>
              </a:rPr>
              <a:t>.</a:t>
            </a:r>
          </a:p>
          <a:p>
            <a:pPr algn="just">
              <a:lnSpc>
                <a:spcPct val="150000"/>
              </a:lnSpc>
            </a:pPr>
            <a:endParaRPr lang="en-US" dirty="0" smtClean="0">
              <a:latin typeface="Cambria" panose="02040503050406030204" pitchFamily="18" charset="0"/>
            </a:endParaRPr>
          </a:p>
          <a:p>
            <a:pPr marL="0" indent="0" algn="just">
              <a:lnSpc>
                <a:spcPct val="150000"/>
              </a:lnSpc>
              <a:buNone/>
            </a:pPr>
            <a:r>
              <a:rPr lang="en-US" dirty="0" smtClean="0"/>
              <a:t> </a:t>
            </a:r>
            <a:r>
              <a:rPr lang="en-US" dirty="0"/>
              <a:t/>
            </a:r>
            <a:br>
              <a:rPr lang="en-US" dirty="0"/>
            </a:br>
            <a:r>
              <a:rPr lang="en-US" dirty="0"/>
              <a:t>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16840322"/>
              </p:ext>
            </p:extLst>
          </p:nvPr>
        </p:nvGraphicFramePr>
        <p:xfrm>
          <a:off x="957026" y="3227102"/>
          <a:ext cx="10277948" cy="3343912"/>
        </p:xfrm>
        <a:graphic>
          <a:graphicData uri="http://schemas.openxmlformats.org/drawingml/2006/table">
            <a:tbl>
              <a:tblPr firstRow="1" firstCol="1" bandRow="1">
                <a:tableStyleId>{5C22544A-7EE6-4342-B048-85BDC9FD1C3A}</a:tableStyleId>
              </a:tblPr>
              <a:tblGrid>
                <a:gridCol w="5138974"/>
                <a:gridCol w="5138974"/>
              </a:tblGrid>
              <a:tr h="1048104">
                <a:tc>
                  <a:txBody>
                    <a:bodyPr/>
                    <a:lstStyle/>
                    <a:p>
                      <a:pPr marL="0" marR="0" algn="ctr">
                        <a:lnSpc>
                          <a:spcPct val="115000"/>
                        </a:lnSpc>
                        <a:spcBef>
                          <a:spcPts val="0"/>
                        </a:spcBef>
                        <a:spcAft>
                          <a:spcPts val="0"/>
                        </a:spcAft>
                      </a:pPr>
                      <a:r>
                        <a:rPr lang="en-US" sz="2800" u="sng" dirty="0">
                          <a:effectLst/>
                          <a:latin typeface="Cambria" panose="02040503050406030204" pitchFamily="18" charset="0"/>
                        </a:rPr>
                        <a:t>GENOTYPES</a:t>
                      </a:r>
                      <a:r>
                        <a:rPr lang="en-US" sz="2800" dirty="0">
                          <a:effectLst/>
                          <a:latin typeface="Cambria" panose="02040503050406030204" pitchFamily="18" charset="0"/>
                        </a:rPr>
                        <a:t> </a:t>
                      </a:r>
                      <a:br>
                        <a:rPr lang="en-US" sz="2800" dirty="0">
                          <a:effectLst/>
                          <a:latin typeface="Cambria" panose="02040503050406030204" pitchFamily="18" charset="0"/>
                        </a:rPr>
                      </a:br>
                      <a:r>
                        <a:rPr lang="en-US" sz="2800" dirty="0">
                          <a:effectLst/>
                          <a:latin typeface="Cambria" panose="02040503050406030204" pitchFamily="18" charset="0"/>
                        </a:rPr>
                        <a:t>I</a:t>
                      </a:r>
                      <a:r>
                        <a:rPr lang="en-US" sz="2800" baseline="30000" dirty="0">
                          <a:effectLst/>
                          <a:latin typeface="Cambria" panose="02040503050406030204" pitchFamily="18" charset="0"/>
                        </a:rPr>
                        <a:t>A</a:t>
                      </a:r>
                      <a:r>
                        <a:rPr lang="en-US" sz="2800" dirty="0">
                          <a:effectLst/>
                          <a:latin typeface="Cambria" panose="02040503050406030204" pitchFamily="18" charset="0"/>
                        </a:rPr>
                        <a:t>I</a:t>
                      </a:r>
                      <a:r>
                        <a:rPr lang="en-US" sz="2800" baseline="30000" dirty="0">
                          <a:effectLst/>
                          <a:latin typeface="Cambria" panose="02040503050406030204" pitchFamily="18" charset="0"/>
                        </a:rPr>
                        <a:t>A</a:t>
                      </a:r>
                      <a:r>
                        <a:rPr lang="en-US" sz="2800" dirty="0">
                          <a:effectLst/>
                          <a:latin typeface="Cambria" panose="02040503050406030204" pitchFamily="18" charset="0"/>
                        </a:rPr>
                        <a:t> </a:t>
                      </a:r>
                      <a:br>
                        <a:rPr lang="en-US" sz="2800" dirty="0">
                          <a:effectLst/>
                          <a:latin typeface="Cambria" panose="02040503050406030204" pitchFamily="18" charset="0"/>
                        </a:rPr>
                      </a:br>
                      <a:r>
                        <a:rPr lang="en-US" sz="2800" dirty="0" err="1">
                          <a:effectLst/>
                          <a:latin typeface="Cambria" panose="02040503050406030204" pitchFamily="18" charset="0"/>
                        </a:rPr>
                        <a:t>I</a:t>
                      </a:r>
                      <a:r>
                        <a:rPr lang="en-US" sz="2800" baseline="30000" dirty="0" err="1">
                          <a:effectLst/>
                          <a:latin typeface="Cambria" panose="02040503050406030204" pitchFamily="18" charset="0"/>
                        </a:rPr>
                        <a:t>A</a:t>
                      </a:r>
                      <a:r>
                        <a:rPr lang="en-US" sz="2800" dirty="0" err="1">
                          <a:effectLst/>
                          <a:latin typeface="Cambria" panose="02040503050406030204" pitchFamily="18" charset="0"/>
                        </a:rPr>
                        <a:t>i</a:t>
                      </a:r>
                      <a:endParaRPr lang="en-US"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lnSpc>
                          <a:spcPct val="115000"/>
                        </a:lnSpc>
                        <a:spcBef>
                          <a:spcPts val="0"/>
                        </a:spcBef>
                        <a:spcAft>
                          <a:spcPts val="0"/>
                        </a:spcAft>
                      </a:pPr>
                      <a:r>
                        <a:rPr lang="en-US" sz="2800" u="sng" dirty="0">
                          <a:effectLst/>
                          <a:latin typeface="Cambria" panose="02040503050406030204" pitchFamily="18" charset="0"/>
                        </a:rPr>
                        <a:t>RESULTING PHENOTYPES</a:t>
                      </a:r>
                      <a:r>
                        <a:rPr lang="en-US" sz="2800" dirty="0">
                          <a:effectLst/>
                          <a:latin typeface="Cambria" panose="02040503050406030204" pitchFamily="18" charset="0"/>
                        </a:rPr>
                        <a:t> </a:t>
                      </a:r>
                      <a:br>
                        <a:rPr lang="en-US" sz="2800" dirty="0">
                          <a:effectLst/>
                          <a:latin typeface="Cambria" panose="02040503050406030204" pitchFamily="18" charset="0"/>
                        </a:rPr>
                      </a:br>
                      <a:r>
                        <a:rPr lang="en-US" sz="2800" dirty="0">
                          <a:effectLst/>
                          <a:latin typeface="Cambria" panose="02040503050406030204" pitchFamily="18" charset="0"/>
                        </a:rPr>
                        <a:t>Type A </a:t>
                      </a:r>
                      <a:br>
                        <a:rPr lang="en-US" sz="2800" dirty="0">
                          <a:effectLst/>
                          <a:latin typeface="Cambria" panose="02040503050406030204" pitchFamily="18" charset="0"/>
                        </a:rPr>
                      </a:br>
                      <a:r>
                        <a:rPr lang="en-US" sz="2800" dirty="0">
                          <a:effectLst/>
                          <a:latin typeface="Cambria" panose="02040503050406030204" pitchFamily="18" charset="0"/>
                        </a:rPr>
                        <a:t>Type A</a:t>
                      </a:r>
                      <a:endParaRPr lang="en-US"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r>
              <a:tr h="702424">
                <a:tc>
                  <a:txBody>
                    <a:bodyPr/>
                    <a:lstStyle/>
                    <a:p>
                      <a:pPr marL="0" marR="0" algn="ctr">
                        <a:lnSpc>
                          <a:spcPct val="115000"/>
                        </a:lnSpc>
                        <a:spcBef>
                          <a:spcPts val="0"/>
                        </a:spcBef>
                        <a:spcAft>
                          <a:spcPts val="0"/>
                        </a:spcAft>
                      </a:pPr>
                      <a:r>
                        <a:rPr lang="en-US" sz="2800">
                          <a:effectLst/>
                          <a:latin typeface="Cambria" panose="02040503050406030204" pitchFamily="18" charset="0"/>
                        </a:rPr>
                        <a:t>I</a:t>
                      </a:r>
                      <a:r>
                        <a:rPr lang="en-US" sz="2800" baseline="30000">
                          <a:effectLst/>
                          <a:latin typeface="Cambria" panose="02040503050406030204" pitchFamily="18" charset="0"/>
                        </a:rPr>
                        <a:t>B</a:t>
                      </a:r>
                      <a:r>
                        <a:rPr lang="en-US" sz="2800">
                          <a:effectLst/>
                          <a:latin typeface="Cambria" panose="02040503050406030204" pitchFamily="18" charset="0"/>
                        </a:rPr>
                        <a:t>I</a:t>
                      </a:r>
                      <a:r>
                        <a:rPr lang="en-US" sz="2800" baseline="30000">
                          <a:effectLst/>
                          <a:latin typeface="Cambria" panose="02040503050406030204" pitchFamily="18" charset="0"/>
                        </a:rPr>
                        <a:t>B</a:t>
                      </a:r>
                      <a:r>
                        <a:rPr lang="en-US" sz="2800">
                          <a:effectLst/>
                          <a:latin typeface="Cambria" panose="02040503050406030204" pitchFamily="18" charset="0"/>
                        </a:rPr>
                        <a:t> </a:t>
                      </a:r>
                      <a:br>
                        <a:rPr lang="en-US" sz="2800">
                          <a:effectLst/>
                          <a:latin typeface="Cambria" panose="02040503050406030204" pitchFamily="18" charset="0"/>
                        </a:rPr>
                      </a:br>
                      <a:r>
                        <a:rPr lang="en-US" sz="2800">
                          <a:effectLst/>
                          <a:latin typeface="Cambria" panose="02040503050406030204" pitchFamily="18" charset="0"/>
                        </a:rPr>
                        <a:t>I</a:t>
                      </a:r>
                      <a:r>
                        <a:rPr lang="en-US" sz="2800" baseline="30000">
                          <a:effectLst/>
                          <a:latin typeface="Cambria" panose="02040503050406030204" pitchFamily="18" charset="0"/>
                        </a:rPr>
                        <a:t>B</a:t>
                      </a:r>
                      <a:r>
                        <a:rPr lang="en-US" sz="2800">
                          <a:effectLst/>
                          <a:latin typeface="Cambria" panose="02040503050406030204" pitchFamily="18" charset="0"/>
                        </a:rPr>
                        <a:t>i</a:t>
                      </a:r>
                      <a:endParaRPr lang="en-US"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lnSpc>
                          <a:spcPct val="115000"/>
                        </a:lnSpc>
                        <a:spcBef>
                          <a:spcPts val="0"/>
                        </a:spcBef>
                        <a:spcAft>
                          <a:spcPts val="0"/>
                        </a:spcAft>
                      </a:pPr>
                      <a:r>
                        <a:rPr lang="en-US" sz="2800" dirty="0">
                          <a:effectLst/>
                          <a:latin typeface="Cambria" panose="02040503050406030204" pitchFamily="18" charset="0"/>
                        </a:rPr>
                        <a:t>Type B </a:t>
                      </a:r>
                      <a:br>
                        <a:rPr lang="en-US" sz="2800" dirty="0">
                          <a:effectLst/>
                          <a:latin typeface="Cambria" panose="02040503050406030204" pitchFamily="18" charset="0"/>
                        </a:rPr>
                      </a:br>
                      <a:r>
                        <a:rPr lang="en-US" sz="2800" dirty="0">
                          <a:effectLst/>
                          <a:latin typeface="Cambria" panose="02040503050406030204" pitchFamily="18" charset="0"/>
                        </a:rPr>
                        <a:t>Type B</a:t>
                      </a:r>
                      <a:endParaRPr lang="en-US"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r>
              <a:tr h="356743">
                <a:tc>
                  <a:txBody>
                    <a:bodyPr/>
                    <a:lstStyle/>
                    <a:p>
                      <a:pPr marL="0" marR="0" algn="ctr">
                        <a:lnSpc>
                          <a:spcPct val="115000"/>
                        </a:lnSpc>
                        <a:spcBef>
                          <a:spcPts val="0"/>
                        </a:spcBef>
                        <a:spcAft>
                          <a:spcPts val="0"/>
                        </a:spcAft>
                      </a:pPr>
                      <a:r>
                        <a:rPr lang="en-US" sz="2800">
                          <a:effectLst/>
                          <a:latin typeface="Cambria" panose="02040503050406030204" pitchFamily="18" charset="0"/>
                        </a:rPr>
                        <a:t>I</a:t>
                      </a:r>
                      <a:r>
                        <a:rPr lang="en-US" sz="2800" baseline="30000">
                          <a:effectLst/>
                          <a:latin typeface="Cambria" panose="02040503050406030204" pitchFamily="18" charset="0"/>
                        </a:rPr>
                        <a:t>A</a:t>
                      </a:r>
                      <a:r>
                        <a:rPr lang="en-US" sz="2800">
                          <a:effectLst/>
                          <a:latin typeface="Cambria" panose="02040503050406030204" pitchFamily="18" charset="0"/>
                        </a:rPr>
                        <a:t>I</a:t>
                      </a:r>
                      <a:r>
                        <a:rPr lang="en-US" sz="2800" baseline="30000">
                          <a:effectLst/>
                          <a:latin typeface="Cambria" panose="02040503050406030204" pitchFamily="18" charset="0"/>
                        </a:rPr>
                        <a:t>B</a:t>
                      </a:r>
                      <a:endParaRPr lang="en-US"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lnSpc>
                          <a:spcPct val="115000"/>
                        </a:lnSpc>
                        <a:spcBef>
                          <a:spcPts val="0"/>
                        </a:spcBef>
                        <a:spcAft>
                          <a:spcPts val="0"/>
                        </a:spcAft>
                      </a:pPr>
                      <a:r>
                        <a:rPr lang="en-US" sz="2800" dirty="0">
                          <a:effectLst/>
                          <a:latin typeface="Cambria" panose="02040503050406030204" pitchFamily="18" charset="0"/>
                        </a:rPr>
                        <a:t>Type AB</a:t>
                      </a:r>
                      <a:endParaRPr lang="en-US"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r>
              <a:tr h="356743">
                <a:tc>
                  <a:txBody>
                    <a:bodyPr/>
                    <a:lstStyle/>
                    <a:p>
                      <a:pPr marL="0" marR="0" algn="ctr">
                        <a:lnSpc>
                          <a:spcPct val="115000"/>
                        </a:lnSpc>
                        <a:spcBef>
                          <a:spcPts val="0"/>
                        </a:spcBef>
                        <a:spcAft>
                          <a:spcPts val="0"/>
                        </a:spcAft>
                      </a:pPr>
                      <a:r>
                        <a:rPr lang="en-US" sz="2800">
                          <a:effectLst/>
                          <a:latin typeface="Cambria" panose="02040503050406030204" pitchFamily="18" charset="0"/>
                        </a:rPr>
                        <a:t>Ii</a:t>
                      </a:r>
                      <a:endParaRPr lang="en-US"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marL="0" marR="0" algn="ctr">
                        <a:lnSpc>
                          <a:spcPct val="115000"/>
                        </a:lnSpc>
                        <a:spcBef>
                          <a:spcPts val="0"/>
                        </a:spcBef>
                        <a:spcAft>
                          <a:spcPts val="0"/>
                        </a:spcAft>
                      </a:pPr>
                      <a:r>
                        <a:rPr lang="en-US" sz="2800" dirty="0">
                          <a:effectLst/>
                          <a:latin typeface="Cambria" panose="02040503050406030204" pitchFamily="18" charset="0"/>
                        </a:rPr>
                        <a:t>Type O</a:t>
                      </a:r>
                      <a:endParaRPr lang="en-US"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9525" marR="9525" marT="9525" marB="9525" anchor="ctr"/>
                </a:tc>
              </a:tr>
            </a:tbl>
          </a:graphicData>
        </a:graphic>
      </p:graphicFrame>
    </p:spTree>
    <p:extLst>
      <p:ext uri="{BB962C8B-B14F-4D97-AF65-F5344CB8AC3E}">
        <p14:creationId xmlns:p14="http://schemas.microsoft.com/office/powerpoint/2010/main" val="3321856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9684"/>
            <a:ext cx="10515600" cy="6148316"/>
          </a:xfrm>
        </p:spPr>
        <p:txBody>
          <a:bodyPr>
            <a:normAutofit fontScale="92500"/>
          </a:bodyPr>
          <a:lstStyle/>
          <a:p>
            <a:pPr lvl="0" algn="just">
              <a:lnSpc>
                <a:spcPct val="150000"/>
              </a:lnSpc>
            </a:pPr>
            <a:r>
              <a:rPr lang="en-US" dirty="0">
                <a:latin typeface="Cambria" panose="02040503050406030204" pitchFamily="18" charset="0"/>
              </a:rPr>
              <a:t>As you can count, there are 6 different genotypes &amp; 4 different phenotypes for blood type.</a:t>
            </a:r>
          </a:p>
          <a:p>
            <a:pPr lvl="0" algn="just">
              <a:lnSpc>
                <a:spcPct val="150000"/>
              </a:lnSpc>
            </a:pPr>
            <a:r>
              <a:rPr lang="en-US" dirty="0">
                <a:latin typeface="Cambria" panose="02040503050406030204" pitchFamily="18" charset="0"/>
              </a:rPr>
              <a:t>Note that there are two genotypes for both "A" &amp; "B" blood --- either homozygous (I</a:t>
            </a:r>
            <a:r>
              <a:rPr lang="en-US" baseline="30000" dirty="0">
                <a:latin typeface="Cambria" panose="02040503050406030204" pitchFamily="18" charset="0"/>
              </a:rPr>
              <a:t>A</a:t>
            </a:r>
            <a:r>
              <a:rPr lang="en-US" dirty="0">
                <a:latin typeface="Cambria" panose="02040503050406030204" pitchFamily="18" charset="0"/>
              </a:rPr>
              <a:t>I</a:t>
            </a:r>
            <a:r>
              <a:rPr lang="en-US" baseline="30000" dirty="0">
                <a:latin typeface="Cambria" panose="02040503050406030204" pitchFamily="18" charset="0"/>
              </a:rPr>
              <a:t>A</a:t>
            </a:r>
            <a:r>
              <a:rPr lang="en-US" dirty="0">
                <a:latin typeface="Cambria" panose="02040503050406030204" pitchFamily="18" charset="0"/>
              </a:rPr>
              <a:t> or I</a:t>
            </a:r>
            <a:r>
              <a:rPr lang="en-US" baseline="30000" dirty="0">
                <a:latin typeface="Cambria" panose="02040503050406030204" pitchFamily="18" charset="0"/>
              </a:rPr>
              <a:t>B</a:t>
            </a:r>
            <a:r>
              <a:rPr lang="en-US" dirty="0">
                <a:latin typeface="Cambria" panose="02040503050406030204" pitchFamily="18" charset="0"/>
              </a:rPr>
              <a:t>I</a:t>
            </a:r>
            <a:r>
              <a:rPr lang="en-US" baseline="30000" dirty="0">
                <a:latin typeface="Cambria" panose="02040503050406030204" pitchFamily="18" charset="0"/>
              </a:rPr>
              <a:t>B</a:t>
            </a:r>
            <a:r>
              <a:rPr lang="en-US" dirty="0">
                <a:latin typeface="Cambria" panose="02040503050406030204" pitchFamily="18" charset="0"/>
              </a:rPr>
              <a:t>) or heterozygous with one recessive allele for "O" (</a:t>
            </a:r>
            <a:r>
              <a:rPr lang="en-US" dirty="0" err="1">
                <a:latin typeface="Cambria" panose="02040503050406030204" pitchFamily="18" charset="0"/>
              </a:rPr>
              <a:t>I</a:t>
            </a:r>
            <a:r>
              <a:rPr lang="en-US" baseline="30000" dirty="0" err="1">
                <a:latin typeface="Cambria" panose="02040503050406030204" pitchFamily="18" charset="0"/>
              </a:rPr>
              <a:t>A</a:t>
            </a:r>
            <a:r>
              <a:rPr lang="en-US" dirty="0" err="1">
                <a:latin typeface="Cambria" panose="02040503050406030204" pitchFamily="18" charset="0"/>
              </a:rPr>
              <a:t>i</a:t>
            </a:r>
            <a:r>
              <a:rPr lang="en-US" dirty="0">
                <a:latin typeface="Cambria" panose="02040503050406030204" pitchFamily="18" charset="0"/>
              </a:rPr>
              <a:t> or </a:t>
            </a:r>
            <a:r>
              <a:rPr lang="en-US" dirty="0" err="1">
                <a:latin typeface="Cambria" panose="02040503050406030204" pitchFamily="18" charset="0"/>
              </a:rPr>
              <a:t>I</a:t>
            </a:r>
            <a:r>
              <a:rPr lang="en-US" baseline="30000" dirty="0" err="1">
                <a:latin typeface="Cambria" panose="02040503050406030204" pitchFamily="18" charset="0"/>
              </a:rPr>
              <a:t>B</a:t>
            </a:r>
            <a:r>
              <a:rPr lang="en-US" dirty="0" err="1">
                <a:latin typeface="Cambria" panose="02040503050406030204" pitchFamily="18" charset="0"/>
              </a:rPr>
              <a:t>i</a:t>
            </a:r>
            <a:r>
              <a:rPr lang="en-US" dirty="0">
                <a:latin typeface="Cambria" panose="02040503050406030204" pitchFamily="18" charset="0"/>
              </a:rPr>
              <a:t>).</a:t>
            </a:r>
          </a:p>
          <a:p>
            <a:pPr lvl="0" algn="just">
              <a:lnSpc>
                <a:spcPct val="150000"/>
              </a:lnSpc>
            </a:pPr>
            <a:r>
              <a:rPr lang="en-US" dirty="0">
                <a:latin typeface="Cambria" panose="02040503050406030204" pitchFamily="18" charset="0"/>
              </a:rPr>
              <a:t>Note too that the only genotype for "O" blood is homozygous recessive (ii).</a:t>
            </a:r>
          </a:p>
          <a:p>
            <a:pPr algn="just">
              <a:lnSpc>
                <a:spcPct val="150000"/>
              </a:lnSpc>
            </a:pPr>
            <a:r>
              <a:rPr lang="en-US" dirty="0">
                <a:latin typeface="Cambria" panose="02040503050406030204" pitchFamily="18" charset="0"/>
              </a:rPr>
              <a:t>And lastly, what's the deal with "AB" blood?  What is this an example of?  The "A" trait &amp; the "B" trait appear </a:t>
            </a:r>
            <a:r>
              <a:rPr lang="en-US" u="sng" dirty="0">
                <a:latin typeface="Cambria" panose="02040503050406030204" pitchFamily="18" charset="0"/>
              </a:rPr>
              <a:t>together</a:t>
            </a:r>
            <a:r>
              <a:rPr lang="en-US" dirty="0">
                <a:latin typeface="Cambria" panose="02040503050406030204" pitchFamily="18" charset="0"/>
              </a:rPr>
              <a:t> in the phenotype.  </a:t>
            </a:r>
          </a:p>
        </p:txBody>
      </p:sp>
    </p:spTree>
    <p:extLst>
      <p:ext uri="{BB962C8B-B14F-4D97-AF65-F5344CB8AC3E}">
        <p14:creationId xmlns:p14="http://schemas.microsoft.com/office/powerpoint/2010/main" val="1205490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4967"/>
            <a:ext cx="10515600" cy="736979"/>
          </a:xfrm>
        </p:spPr>
        <p:txBody>
          <a:bodyPr/>
          <a:lstStyle/>
          <a:p>
            <a:pPr algn="ctr"/>
            <a:r>
              <a:rPr lang="en-US" dirty="0" smtClean="0">
                <a:latin typeface="Cambria" panose="02040503050406030204" pitchFamily="18" charset="0"/>
              </a:rPr>
              <a:t>The ABO Antigens </a:t>
            </a:r>
            <a:endParaRPr lang="en-US" dirty="0">
              <a:latin typeface="Cambria" panose="02040503050406030204" pitchFamily="18" charset="0"/>
            </a:endParaRPr>
          </a:p>
        </p:txBody>
      </p:sp>
      <p:sp>
        <p:nvSpPr>
          <p:cNvPr id="3" name="Content Placeholder 2"/>
          <p:cNvSpPr>
            <a:spLocks noGrp="1"/>
          </p:cNvSpPr>
          <p:nvPr>
            <p:ph idx="1"/>
          </p:nvPr>
        </p:nvSpPr>
        <p:spPr>
          <a:xfrm>
            <a:off x="838200" y="1241946"/>
            <a:ext cx="10515600" cy="4935017"/>
          </a:xfrm>
        </p:spPr>
        <p:txBody>
          <a:bodyPr>
            <a:normAutofit lnSpcReduction="10000"/>
          </a:bodyPr>
          <a:lstStyle/>
          <a:p>
            <a:pPr algn="just">
              <a:lnSpc>
                <a:spcPct val="150000"/>
              </a:lnSpc>
            </a:pPr>
            <a:r>
              <a:rPr lang="en-US" dirty="0" smtClean="0">
                <a:latin typeface="Cambria" panose="02040503050406030204" pitchFamily="18" charset="0"/>
              </a:rPr>
              <a:t>The </a:t>
            </a:r>
            <a:r>
              <a:rPr lang="en-US" dirty="0" smtClean="0">
                <a:solidFill>
                  <a:srgbClr val="FF0000"/>
                </a:solidFill>
                <a:latin typeface="Cambria" panose="02040503050406030204" pitchFamily="18" charset="0"/>
              </a:rPr>
              <a:t>H antigen</a:t>
            </a:r>
            <a:r>
              <a:rPr lang="en-US" dirty="0" smtClean="0">
                <a:latin typeface="Cambria" panose="02040503050406030204" pitchFamily="18" charset="0"/>
              </a:rPr>
              <a:t> is </a:t>
            </a:r>
            <a:r>
              <a:rPr lang="en-US" dirty="0">
                <a:latin typeface="Cambria" panose="02040503050406030204" pitchFamily="18" charset="0"/>
              </a:rPr>
              <a:t>an essential precursor to the ABO blood group antigens. The H locus is located on </a:t>
            </a:r>
            <a:r>
              <a:rPr lang="en-US" dirty="0">
                <a:solidFill>
                  <a:srgbClr val="FF0000"/>
                </a:solidFill>
                <a:latin typeface="Cambria" panose="02040503050406030204" pitchFamily="18" charset="0"/>
              </a:rPr>
              <a:t>chromosome 19</a:t>
            </a:r>
            <a:r>
              <a:rPr lang="en-US" dirty="0">
                <a:latin typeface="Cambria" panose="02040503050406030204" pitchFamily="18" charset="0"/>
              </a:rPr>
              <a:t>. It contains </a:t>
            </a:r>
            <a:r>
              <a:rPr lang="en-US" dirty="0" smtClean="0">
                <a:solidFill>
                  <a:srgbClr val="FF0000"/>
                </a:solidFill>
                <a:latin typeface="Cambria" panose="02040503050406030204" pitchFamily="18" charset="0"/>
              </a:rPr>
              <a:t>3 exons</a:t>
            </a:r>
            <a:r>
              <a:rPr lang="en-US" dirty="0">
                <a:latin typeface="Cambria" panose="02040503050406030204" pitchFamily="18" charset="0"/>
              </a:rPr>
              <a:t> </a:t>
            </a:r>
            <a:r>
              <a:rPr lang="en-US" dirty="0" smtClean="0">
                <a:latin typeface="Cambria" panose="02040503050406030204" pitchFamily="18" charset="0"/>
              </a:rPr>
              <a:t>that </a:t>
            </a:r>
            <a:r>
              <a:rPr lang="en-US" dirty="0">
                <a:latin typeface="Cambria" panose="02040503050406030204" pitchFamily="18" charset="0"/>
              </a:rPr>
              <a:t>span more than 5 kb of genomic DNA, and it encodes </a:t>
            </a:r>
            <a:r>
              <a:rPr lang="en-US" dirty="0" smtClean="0">
                <a:latin typeface="Cambria" panose="02040503050406030204" pitchFamily="18" charset="0"/>
              </a:rPr>
              <a:t>a </a:t>
            </a:r>
            <a:r>
              <a:rPr lang="en-US" dirty="0" err="1" smtClean="0">
                <a:solidFill>
                  <a:srgbClr val="FF0000"/>
                </a:solidFill>
                <a:latin typeface="Cambria" panose="02040503050406030204" pitchFamily="18" charset="0"/>
              </a:rPr>
              <a:t>fucosyltransferase</a:t>
            </a:r>
            <a:r>
              <a:rPr lang="en-US" dirty="0" smtClean="0">
                <a:latin typeface="Cambria" panose="02040503050406030204" pitchFamily="18" charset="0"/>
              </a:rPr>
              <a:t> that </a:t>
            </a:r>
            <a:r>
              <a:rPr lang="en-US" dirty="0">
                <a:latin typeface="Cambria" panose="02040503050406030204" pitchFamily="18" charset="0"/>
              </a:rPr>
              <a:t>produces the H antigen on RBCs. The H antigen is a carbohydrate sequence </a:t>
            </a:r>
            <a:r>
              <a:rPr lang="en-US" dirty="0" smtClean="0">
                <a:latin typeface="Cambria" panose="02040503050406030204" pitchFamily="18" charset="0"/>
              </a:rPr>
              <a:t>with carbohydrates linked </a:t>
            </a:r>
            <a:r>
              <a:rPr lang="en-US" dirty="0">
                <a:latin typeface="Cambria" panose="02040503050406030204" pitchFamily="18" charset="0"/>
              </a:rPr>
              <a:t>mainly to </a:t>
            </a:r>
            <a:r>
              <a:rPr lang="en-US" dirty="0" smtClean="0">
                <a:latin typeface="Cambria" panose="02040503050406030204" pitchFamily="18" charset="0"/>
              </a:rPr>
              <a:t>protein. </a:t>
            </a:r>
            <a:r>
              <a:rPr lang="en-US" dirty="0">
                <a:latin typeface="Cambria" panose="02040503050406030204" pitchFamily="18" charset="0"/>
              </a:rPr>
              <a:t>It consists of a chain of </a:t>
            </a:r>
            <a:r>
              <a:rPr lang="en-US" dirty="0" smtClean="0">
                <a:solidFill>
                  <a:srgbClr val="FF0000"/>
                </a:solidFill>
                <a:latin typeface="Cambria" panose="02040503050406030204" pitchFamily="18" charset="0"/>
              </a:rPr>
              <a:t>β-D-</a:t>
            </a:r>
            <a:r>
              <a:rPr lang="en-US" dirty="0" err="1" smtClean="0">
                <a:solidFill>
                  <a:srgbClr val="FF0000"/>
                </a:solidFill>
                <a:latin typeface="Cambria" panose="02040503050406030204" pitchFamily="18" charset="0"/>
              </a:rPr>
              <a:t>galactose</a:t>
            </a:r>
            <a:r>
              <a:rPr lang="en-US" dirty="0" smtClean="0">
                <a:latin typeface="Cambria" panose="02040503050406030204" pitchFamily="18" charset="0"/>
              </a:rPr>
              <a:t>, </a:t>
            </a:r>
            <a:r>
              <a:rPr lang="en-US" dirty="0" smtClean="0">
                <a:solidFill>
                  <a:srgbClr val="FF0000"/>
                </a:solidFill>
                <a:latin typeface="Cambria" panose="02040503050406030204" pitchFamily="18" charset="0"/>
              </a:rPr>
              <a:t>β-D-N-</a:t>
            </a:r>
            <a:r>
              <a:rPr lang="en-US" dirty="0" err="1" smtClean="0">
                <a:solidFill>
                  <a:srgbClr val="FF0000"/>
                </a:solidFill>
                <a:latin typeface="Cambria" panose="02040503050406030204" pitchFamily="18" charset="0"/>
              </a:rPr>
              <a:t>acetylglucosamine</a:t>
            </a:r>
            <a:r>
              <a:rPr lang="en-US" dirty="0" smtClean="0">
                <a:latin typeface="Cambria" panose="02040503050406030204" pitchFamily="18" charset="0"/>
              </a:rPr>
              <a:t>, </a:t>
            </a:r>
            <a:r>
              <a:rPr lang="en-US" dirty="0">
                <a:latin typeface="Cambria" panose="02040503050406030204" pitchFamily="18" charset="0"/>
              </a:rPr>
              <a:t>β-D-</a:t>
            </a:r>
            <a:r>
              <a:rPr lang="en-US" dirty="0" err="1">
                <a:latin typeface="Cambria" panose="02040503050406030204" pitchFamily="18" charset="0"/>
              </a:rPr>
              <a:t>galactose</a:t>
            </a:r>
            <a:r>
              <a:rPr lang="en-US" dirty="0">
                <a:latin typeface="Cambria" panose="02040503050406030204" pitchFamily="18" charset="0"/>
              </a:rPr>
              <a:t>, and 2-linked, α-L-</a:t>
            </a:r>
            <a:r>
              <a:rPr lang="en-US" u="sng" dirty="0" err="1">
                <a:latin typeface="Cambria" panose="02040503050406030204" pitchFamily="18" charset="0"/>
                <a:hlinkClick r:id="rId2" tooltip="Fucose"/>
              </a:rPr>
              <a:t>fucose</a:t>
            </a:r>
            <a:r>
              <a:rPr lang="en-US" dirty="0">
                <a:latin typeface="Cambria" panose="02040503050406030204" pitchFamily="18" charset="0"/>
              </a:rPr>
              <a:t>, the chain being attached to the </a:t>
            </a:r>
            <a:r>
              <a:rPr lang="en-US" dirty="0" smtClean="0">
                <a:latin typeface="Cambria" panose="02040503050406030204" pitchFamily="18" charset="0"/>
              </a:rPr>
              <a:t>protein.</a:t>
            </a:r>
            <a:endParaRPr lang="en-US" dirty="0">
              <a:latin typeface="Cambria" panose="02040503050406030204" pitchFamily="18" charset="0"/>
            </a:endParaRPr>
          </a:p>
          <a:p>
            <a:endParaRPr lang="en-US" dirty="0"/>
          </a:p>
        </p:txBody>
      </p:sp>
    </p:spTree>
    <p:extLst>
      <p:ext uri="{BB962C8B-B14F-4D97-AF65-F5344CB8AC3E}">
        <p14:creationId xmlns:p14="http://schemas.microsoft.com/office/powerpoint/2010/main" val="2874819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093"/>
            <a:ext cx="10515600" cy="5521870"/>
          </a:xfrm>
        </p:spPr>
        <p:txBody>
          <a:bodyPr>
            <a:normAutofit/>
          </a:bodyPr>
          <a:lstStyle/>
          <a:p>
            <a:pPr algn="just">
              <a:lnSpc>
                <a:spcPct val="150000"/>
              </a:lnSpc>
            </a:pPr>
            <a:r>
              <a:rPr lang="en-US" dirty="0">
                <a:latin typeface="Cambria" panose="02040503050406030204" pitchFamily="18" charset="0"/>
              </a:rPr>
              <a:t>The ABO locus is located on chromosome 9. It contains 7 exons that span more than 18 kb of genomic DNA. Exon 7 is the largest and contains most of the coding sequence. The ABO locus has three main allelic forms: A, B, and O. The A allele encodes </a:t>
            </a:r>
            <a:r>
              <a:rPr lang="en-US" dirty="0" smtClean="0">
                <a:latin typeface="Cambria" panose="02040503050406030204" pitchFamily="18" charset="0"/>
              </a:rPr>
              <a:t>a </a:t>
            </a:r>
            <a:r>
              <a:rPr lang="en-US" dirty="0" err="1" smtClean="0">
                <a:solidFill>
                  <a:srgbClr val="FF0000"/>
                </a:solidFill>
                <a:latin typeface="Cambria" panose="02040503050406030204" pitchFamily="18" charset="0"/>
              </a:rPr>
              <a:t>glycosyltransferase</a:t>
            </a:r>
            <a:r>
              <a:rPr lang="en-US" dirty="0" smtClean="0">
                <a:latin typeface="Cambria" panose="02040503050406030204" pitchFamily="18" charset="0"/>
              </a:rPr>
              <a:t> that </a:t>
            </a:r>
            <a:r>
              <a:rPr lang="en-US" dirty="0">
                <a:latin typeface="Cambria" panose="02040503050406030204" pitchFamily="18" charset="0"/>
              </a:rPr>
              <a:t>bonds </a:t>
            </a:r>
            <a:r>
              <a:rPr lang="en-US" dirty="0" smtClean="0">
                <a:latin typeface="Cambria" panose="02040503050406030204" pitchFamily="18" charset="0"/>
              </a:rPr>
              <a:t>α-</a:t>
            </a:r>
            <a:r>
              <a:rPr lang="en-US" u="sng" dirty="0" smtClean="0">
                <a:solidFill>
                  <a:srgbClr val="FFFF00"/>
                </a:solidFill>
                <a:latin typeface="Cambria" panose="02040503050406030204" pitchFamily="18" charset="0"/>
                <a:hlinkClick r:id="rId2" tooltip="N-acetylgalactosamine"/>
              </a:rPr>
              <a:t>N-</a:t>
            </a:r>
            <a:r>
              <a:rPr lang="en-US" u="sng" dirty="0" err="1" smtClean="0">
                <a:solidFill>
                  <a:srgbClr val="FFFF00"/>
                </a:solidFill>
                <a:latin typeface="Cambria" panose="02040503050406030204" pitchFamily="18" charset="0"/>
                <a:hlinkClick r:id="rId2" tooltip="N-acetylgalactosamine"/>
              </a:rPr>
              <a:t>acetylgalactosamine</a:t>
            </a:r>
            <a:r>
              <a:rPr lang="en-US" dirty="0" smtClean="0">
                <a:latin typeface="Cambria" panose="02040503050406030204" pitchFamily="18" charset="0"/>
              </a:rPr>
              <a:t> </a:t>
            </a:r>
            <a:r>
              <a:rPr lang="en-US" dirty="0">
                <a:latin typeface="Cambria" panose="02040503050406030204" pitchFamily="18" charset="0"/>
              </a:rPr>
              <a:t>to D-</a:t>
            </a:r>
            <a:r>
              <a:rPr lang="en-US" dirty="0" err="1">
                <a:latin typeface="Cambria" panose="02040503050406030204" pitchFamily="18" charset="0"/>
              </a:rPr>
              <a:t>galactose</a:t>
            </a:r>
            <a:r>
              <a:rPr lang="en-US" dirty="0">
                <a:latin typeface="Cambria" panose="02040503050406030204" pitchFamily="18" charset="0"/>
              </a:rPr>
              <a:t> end of H antigen, producing the A antigen. The B allele encodes a </a:t>
            </a:r>
            <a:r>
              <a:rPr lang="en-US" dirty="0" err="1">
                <a:solidFill>
                  <a:srgbClr val="FF0000"/>
                </a:solidFill>
                <a:latin typeface="Cambria" panose="02040503050406030204" pitchFamily="18" charset="0"/>
              </a:rPr>
              <a:t>glycosyltransferase</a:t>
            </a:r>
            <a:r>
              <a:rPr lang="en-US" dirty="0">
                <a:latin typeface="Cambria" panose="02040503050406030204" pitchFamily="18" charset="0"/>
              </a:rPr>
              <a:t> that joins α-D-</a:t>
            </a:r>
            <a:r>
              <a:rPr lang="en-US" dirty="0" err="1">
                <a:latin typeface="Cambria" panose="02040503050406030204" pitchFamily="18" charset="0"/>
              </a:rPr>
              <a:t>galactose</a:t>
            </a:r>
            <a:r>
              <a:rPr lang="en-US" dirty="0">
                <a:latin typeface="Cambria" panose="02040503050406030204" pitchFamily="18" charset="0"/>
              </a:rPr>
              <a:t> bonded to D-</a:t>
            </a:r>
            <a:r>
              <a:rPr lang="en-US" dirty="0" err="1">
                <a:latin typeface="Cambria" panose="02040503050406030204" pitchFamily="18" charset="0"/>
              </a:rPr>
              <a:t>galactose</a:t>
            </a:r>
            <a:r>
              <a:rPr lang="en-US" dirty="0">
                <a:latin typeface="Cambria" panose="02040503050406030204" pitchFamily="18" charset="0"/>
              </a:rPr>
              <a:t> end of H antigen, creating the B antigen.</a:t>
            </a:r>
          </a:p>
          <a:p>
            <a:endParaRPr lang="en-US" dirty="0"/>
          </a:p>
        </p:txBody>
      </p:sp>
    </p:spTree>
    <p:extLst>
      <p:ext uri="{BB962C8B-B14F-4D97-AF65-F5344CB8AC3E}">
        <p14:creationId xmlns:p14="http://schemas.microsoft.com/office/powerpoint/2010/main" val="100652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852</Words>
  <Application>Microsoft Office PowerPoint</Application>
  <PresentationFormat>Widescreen</PresentationFormat>
  <Paragraphs>47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vt:lpstr>
      <vt:lpstr>Times New Roman</vt:lpstr>
      <vt:lpstr>Office Theme</vt:lpstr>
      <vt:lpstr>   MULTIPLE ALLELES </vt:lpstr>
      <vt:lpstr>PowerPoint Presentation</vt:lpstr>
      <vt:lpstr>PowerPoint Presentation</vt:lpstr>
      <vt:lpstr>PowerPoint Presentation</vt:lpstr>
      <vt:lpstr>PowerPoint Presentation</vt:lpstr>
      <vt:lpstr>PowerPoint Presentation</vt:lpstr>
      <vt:lpstr>PowerPoint Presentation</vt:lpstr>
      <vt:lpstr>The ABO Antigens </vt:lpstr>
      <vt:lpstr>PowerPoint Presentation</vt:lpstr>
      <vt:lpstr>PowerPoint Presentation</vt:lpstr>
      <vt:lpstr>PowerPoint Presentation</vt:lpstr>
      <vt:lpstr>Rh Factor</vt:lpstr>
      <vt:lpstr>PowerPoint Presentation</vt:lpstr>
      <vt:lpstr>Problems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MULTIPLE ALLELES </dc:title>
  <dc:creator>Dr Ibrar</dc:creator>
  <cp:lastModifiedBy>Dr Ibrar</cp:lastModifiedBy>
  <cp:revision>9</cp:revision>
  <dcterms:created xsi:type="dcterms:W3CDTF">2020-04-13T10:42:55Z</dcterms:created>
  <dcterms:modified xsi:type="dcterms:W3CDTF">2020-04-13T14:36:57Z</dcterms:modified>
</cp:coreProperties>
</file>